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28"/>
  </p:notesMasterIdLst>
  <p:handoutMasterIdLst>
    <p:handoutMasterId r:id="rId29"/>
  </p:handoutMasterIdLst>
  <p:sldIdLst>
    <p:sldId id="309" r:id="rId3"/>
    <p:sldId id="265" r:id="rId4"/>
    <p:sldId id="310" r:id="rId5"/>
    <p:sldId id="311" r:id="rId6"/>
    <p:sldId id="312" r:id="rId7"/>
    <p:sldId id="313" r:id="rId8"/>
    <p:sldId id="345" r:id="rId9"/>
    <p:sldId id="322" r:id="rId10"/>
    <p:sldId id="323" r:id="rId11"/>
    <p:sldId id="346" r:id="rId12"/>
    <p:sldId id="324" r:id="rId13"/>
    <p:sldId id="325" r:id="rId14"/>
    <p:sldId id="326" r:id="rId15"/>
    <p:sldId id="314" r:id="rId16"/>
    <p:sldId id="329" r:id="rId17"/>
    <p:sldId id="327" r:id="rId18"/>
    <p:sldId id="330" r:id="rId19"/>
    <p:sldId id="331" r:id="rId20"/>
    <p:sldId id="333" r:id="rId21"/>
    <p:sldId id="347" r:id="rId22"/>
    <p:sldId id="348" r:id="rId23"/>
    <p:sldId id="349" r:id="rId24"/>
    <p:sldId id="350" r:id="rId25"/>
    <p:sldId id="351" r:id="rId26"/>
    <p:sldId id="3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E5C"/>
    <a:srgbClr val="004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6" autoAdjust="0"/>
    <p:restoredTop sz="81022" autoAdjust="0"/>
  </p:normalViewPr>
  <p:slideViewPr>
    <p:cSldViewPr snapToGrid="0" snapToObjects="1">
      <p:cViewPr varScale="1">
        <p:scale>
          <a:sx n="85" d="100"/>
          <a:sy n="85" d="100"/>
        </p:scale>
        <p:origin x="15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27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996CD-B97D-7D44-B901-9D0DFC212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64BA2-40D3-E843-81BA-A52FEFC6BC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47F4-B8AC-0044-94DC-58E66C3ECF6D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E9BF0-4B9D-3B4E-812B-D109157158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9C325-2EA5-A144-BFC3-368DC58D7C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25B4-E8E7-2141-BE47-86B938E20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702E-E812-4B05-9FAF-5991DDD87D9B}" type="datetimeFigureOut">
              <a:rPr lang="pt-PT" smtClean="0"/>
              <a:t>25/08/2022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C9B3-9522-42C3-891C-D18C952AEDF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617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74228-B3C0-9843-9815-2ED2E81D47E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00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Ou seja, o fabrico do próprio órgão ou um </a:t>
            </a:r>
            <a:r>
              <a:rPr lang="pt-PT" dirty="0" err="1"/>
              <a:t>scaffold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48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Mesenchymal Stem/ Stromal Cells (MSCs) present themselves as promising cellular </a:t>
            </a:r>
            <a:r>
              <a:rPr lang="en-GB" sz="1800" dirty="0">
                <a:effectLst/>
                <a:highlight>
                  <a:srgbClr val="00FF00"/>
                </a:highlight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systems to address this need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93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6802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08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4685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39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07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044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MHC I e II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804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Patologia benigna e patologia maligna</a:t>
            </a:r>
          </a:p>
          <a:p>
            <a:r>
              <a:rPr lang="pt-PT" dirty="0"/>
              <a:t>Elevada morbilidade</a:t>
            </a:r>
          </a:p>
          <a:p>
            <a:r>
              <a:rPr lang="pt-PT" dirty="0"/>
              <a:t>Recessões inferiores a 50% utiliza-se cirurgia topo a topo; as maiores exigem outro suporte</a:t>
            </a:r>
          </a:p>
          <a:p>
            <a:r>
              <a:rPr lang="pt-PT" dirty="0"/>
              <a:t>É disso que vamos falar hoje, quer cirurgia, quer </a:t>
            </a:r>
            <a:r>
              <a:rPr lang="pt-PT" dirty="0" err="1"/>
              <a:t>estesose</a:t>
            </a:r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413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foco passou da cura para o suporte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860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Esse </a:t>
            </a:r>
            <a:r>
              <a:rPr lang="pt-PT" dirty="0" err="1"/>
              <a:t>neo</a:t>
            </a:r>
            <a:r>
              <a:rPr lang="pt-PT" dirty="0"/>
              <a:t> órgão pode ser um órgão de raiz ou pode ser apenas parte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87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 ser um cilindro, não tem propriedade endócrinas ou exócrinas, não é um órgão secretor de origem…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18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 ser um cilindro, não tem propriedade endócrinas ou exócrinas, não é um órgão secretor de origem…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548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Sinalização é fundamental para a diferenciação celular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63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Sinalização é fundamental para a diferenciação celular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63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Porosidade crescimento de vasos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C9B3-9522-42C3-891C-D18C952AEDF9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60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9581B-0575-4A4F-A12C-7342C6E30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348" y="289332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348" y="363382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6B5DEE-BD79-3741-80B3-6AE166B78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38" y="369000"/>
            <a:ext cx="340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C9B3D-27A6-364B-BD84-1CFD59A1C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C8B5EF-856C-F44A-B96E-3A36E627D0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9A8E5-E654-364D-A90F-2BB8C3CCB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25/08/2022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116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348" y="289332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348" y="363382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D84A0-A3DC-7643-AA2E-20B4C2A2F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538" y="369000"/>
            <a:ext cx="340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8E7644C-DDCA-EB43-B625-A6BA17693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175" y="1527175"/>
            <a:ext cx="11085513" cy="4840288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954F481-0F78-694A-894B-A1F2629D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2FD61-1725-F044-8C55-92684881A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22612"/>
            <a:ext cx="6185630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9492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2427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3CBE9DE-3313-E34E-8EB6-3C263FC3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B6B7A-9EC3-4A47-A7D1-71A2F36A0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85365"/>
            <a:ext cx="6087019" cy="4491598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9337" y="1649460"/>
            <a:ext cx="3898754" cy="363245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933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C7787F0-5FD7-9147-B965-A4AF6385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6A7DC-28D4-AE4E-B9D4-074E59345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8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005" y="1597068"/>
            <a:ext cx="5434421" cy="480536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44" y="1597068"/>
            <a:ext cx="5417157" cy="480536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DC8DE4A-D8A3-2740-9E86-37F6E6F7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0B239-FC5E-5745-A443-22D64531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4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1559490"/>
            <a:ext cx="6067425" cy="4805363"/>
          </a:xfrm>
          <a:prstGeom prst="rect">
            <a:avLst/>
          </a:prstGeom>
        </p:spPr>
        <p:txBody>
          <a:bodyPr anchor="ctr"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395" y="1790040"/>
            <a:ext cx="3557587" cy="35575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547653"/>
            <a:ext cx="3886205" cy="828675"/>
          </a:xfrm>
          <a:prstGeom prst="rect">
            <a:avLst/>
          </a:prstGeom>
        </p:spPr>
        <p:txBody>
          <a:bodyPr anchor="ctr"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8E221CE-F882-6044-A379-22615AAC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7F6E7-0A52-0844-87D9-625E1EB49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8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1584542"/>
            <a:ext cx="6067425" cy="4805363"/>
          </a:xfrm>
          <a:prstGeom prst="rect">
            <a:avLst/>
          </a:prstGeom>
        </p:spPr>
        <p:txBody>
          <a:bodyPr anchor="ctr"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087" y="1608654"/>
            <a:ext cx="3886204" cy="38862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604943"/>
            <a:ext cx="3886205" cy="828675"/>
          </a:xfrm>
          <a:prstGeom prst="rect">
            <a:avLst/>
          </a:prstGeom>
        </p:spPr>
        <p:txBody>
          <a:bodyPr anchor="ctr"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B209D28-845E-8146-8D8E-C22BC502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40D23-415D-604A-83A0-1E53239F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9581B-0575-4A4F-A12C-7342C6E30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BF55D-74B1-3D4E-8517-62BBBCFA9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348" y="2893322"/>
            <a:ext cx="7339842" cy="6687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82AC2-65E5-EB4E-B527-8890C0F4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348" y="3633825"/>
            <a:ext cx="7339842" cy="642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 spc="150" baseline="0">
                <a:solidFill>
                  <a:srgbClr val="394E5C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AC865-2367-5941-8612-A71162BD2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38" y="366278"/>
            <a:ext cx="340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E21F084B-3BE2-5D45-9355-F8D56E4A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75FAB-267C-E142-9240-FB19742FB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93123-8E0A-EB43-BE04-4472334C2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B59E0-040D-BB47-9DD2-7C2ABAE9A5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0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5C965-760F-744F-AD17-D0BA4415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579447" cy="69441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E835C-A40F-C948-A1C2-49A2C1232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175" y="1527175"/>
            <a:ext cx="11085513" cy="4840288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9A784-790A-CE45-B1FB-F9C7D822F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5753"/>
            <a:ext cx="5181600" cy="461121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83C0BFD-761C-1D47-806A-76EF3A0B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E1EDC-C1C4-3247-8583-5FC2F2FFE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375" y="1622612"/>
            <a:ext cx="6067425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2151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DF24F92-667E-3749-AC6D-1F5E41B0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BC94B-7F57-9148-B8A6-B6A78AE8E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8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22612"/>
            <a:ext cx="6185630" cy="4554351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9492" y="1694253"/>
            <a:ext cx="3467452" cy="346745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2427" y="527208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F19CE1C-BBDE-684C-940C-D56FBFBF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0D712-E138-8446-A8D8-0439BC4CA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8141" y="1595717"/>
            <a:ext cx="6055659" cy="4581245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623" y="1576962"/>
            <a:ext cx="3878668" cy="370495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08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59A678E-DAE3-384F-A760-8F691CE8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ADFAA-F4A6-A747-8200-4236E7B2B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05" y="1685365"/>
            <a:ext cx="6087019" cy="4491598"/>
          </a:xfrm>
          <a:prstGeom prst="rect">
            <a:avLst/>
          </a:prstGeom>
        </p:spPr>
        <p:txBody>
          <a:bodyPr/>
          <a:lstStyle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9337" y="1649460"/>
            <a:ext cx="3898754" cy="363245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9336" y="5392001"/>
            <a:ext cx="3886205" cy="828675"/>
          </a:xfrm>
          <a:prstGeom prst="rect">
            <a:avLst/>
          </a:prstGeom>
        </p:spPr>
        <p:txBody>
          <a:bodyPr>
            <a:normAutofit/>
          </a:bodyPr>
          <a:lstStyle>
            <a:lvl2pPr algn="ctr">
              <a:defRPr sz="2200"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C565F7-74A3-0847-BABC-0E5D777A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7AC09-CB0C-714D-B54E-324A22583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7F696-87C8-664A-8E75-B5FA848E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7703E-1C10-6249-B3D0-7410F21C3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148123"/>
            <a:ext cx="3867819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D3E089-E3F9-F743-9431-B13BFE679ECD}"/>
              </a:ext>
            </a:extLst>
          </p:cNvPr>
          <p:cNvSpPr/>
          <p:nvPr userDrawn="1"/>
        </p:nvSpPr>
        <p:spPr>
          <a:xfrm>
            <a:off x="0" y="0"/>
            <a:ext cx="12192000" cy="1385371"/>
          </a:xfrm>
          <a:prstGeom prst="rect">
            <a:avLst/>
          </a:prstGeom>
          <a:solidFill>
            <a:srgbClr val="004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2D06397-B756-1749-BECD-A67031CD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5" y="386150"/>
            <a:ext cx="7289617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63" y="1487609"/>
            <a:ext cx="11150221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62" r:id="rId3"/>
    <p:sldLayoutId id="2147483663" r:id="rId4"/>
    <p:sldLayoutId id="2147483664" r:id="rId5"/>
    <p:sldLayoutId id="2147483679" r:id="rId6"/>
    <p:sldLayoutId id="2147483665" r:id="rId7"/>
    <p:sldLayoutId id="2147483678" r:id="rId8"/>
    <p:sldLayoutId id="2147483666" r:id="rId9"/>
    <p:sldLayoutId id="2147483677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Avenir" panose="02000503020000020003" pitchFamily="2" charset="0"/>
          <a:ea typeface="Roboto Medium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D1D3D"/>
        </a:buClr>
        <a:buFont typeface="Arial" panose="020B0604020202020204" pitchFamily="34" charset="0"/>
        <a:buNone/>
        <a:defRPr sz="2800" b="0" i="0" kern="1200">
          <a:solidFill>
            <a:srgbClr val="394E5C"/>
          </a:solidFill>
          <a:latin typeface="Avenir" panose="02000503020000020003" pitchFamily="2" charset="0"/>
          <a:ea typeface="Roboto Medium" panose="02000000000000000000" pitchFamily="2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b="0" i="0" kern="1200">
          <a:solidFill>
            <a:srgbClr val="394E5C"/>
          </a:solidFill>
          <a:latin typeface="Avenir Book" panose="02000503020000020003" pitchFamily="2" charset="0"/>
          <a:ea typeface="Roboto" panose="02000000000000000000" pitchFamily="2" charset="0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394E5C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394E5C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b="0" i="0" kern="1200">
          <a:solidFill>
            <a:srgbClr val="394E5C"/>
          </a:solidFill>
          <a:latin typeface="Avenir Book" panose="02000503020000020003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04BAD9-CBE5-3F42-A5C8-80F9F6DA47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AFB186-42C9-2A44-9A84-7F88185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263" y="1487609"/>
            <a:ext cx="11150221" cy="486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  <p:sldLayoutId id="2147483680" r:id="rId3"/>
    <p:sldLayoutId id="2147483681" r:id="rId4"/>
    <p:sldLayoutId id="2147483671" r:id="rId5"/>
    <p:sldLayoutId id="2147483672" r:id="rId6"/>
    <p:sldLayoutId id="2147483673" r:id="rId7"/>
    <p:sldLayoutId id="2147483674" r:id="rId8"/>
    <p:sldLayoutId id="2147483669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Avenir" panose="02000503020000020003" pitchFamily="2" charset="0"/>
          <a:ea typeface="Roboto Medium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Avenir Book" panose="02000503020000020003" pitchFamily="2" charset="0"/>
          <a:ea typeface="Roboto Medium" panose="02000000000000000000" pitchFamily="2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Avenir Light" panose="020B0402020203020204" pitchFamily="34" charset="77"/>
          <a:ea typeface="Roboto" panose="02000000000000000000" pitchFamily="2" charset="0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Light" panose="020B0402020203020204" pitchFamily="34" charset="77"/>
          <a:ea typeface="Roboto Light" panose="02000000000000000000" pitchFamily="2" charset="0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Light" panose="020B0402020203020204" pitchFamily="34" charset="77"/>
          <a:ea typeface="Roboto Light" panose="02000000000000000000" pitchFamily="2" charset="0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Light" panose="020B0402020203020204" pitchFamily="34" charset="77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CA7D5-1280-3048-8492-E6CB6131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1B0461-6B2D-7845-ACF4-C5B162CF4D77}"/>
              </a:ext>
            </a:extLst>
          </p:cNvPr>
          <p:cNvSpPr/>
          <p:nvPr/>
        </p:nvSpPr>
        <p:spPr>
          <a:xfrm>
            <a:off x="612605" y="4632646"/>
            <a:ext cx="6611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rgbClr val="E8801D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Módulo 6 – </a:t>
            </a:r>
            <a:r>
              <a:rPr lang="en-US" sz="2000" b="1" dirty="0">
                <a:solidFill>
                  <a:srgbClr val="E8801D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New perspectives in formation in IP </a:t>
            </a:r>
            <a:endParaRPr lang="pt-PT" sz="2000" b="1" dirty="0">
              <a:solidFill>
                <a:srgbClr val="E8801D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48547-006B-7F4B-A1FE-4655DCF907C0}"/>
              </a:ext>
            </a:extLst>
          </p:cNvPr>
          <p:cNvSpPr/>
          <p:nvPr/>
        </p:nvSpPr>
        <p:spPr>
          <a:xfrm>
            <a:off x="612606" y="5032756"/>
            <a:ext cx="11274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intervention – 3D printing airway stents and MSC´s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1A444-F526-2644-8DD3-977A73E36C76}"/>
              </a:ext>
            </a:extLst>
          </p:cNvPr>
          <p:cNvSpPr/>
          <p:nvPr/>
        </p:nvSpPr>
        <p:spPr>
          <a:xfrm>
            <a:off x="9299558" y="6486001"/>
            <a:ext cx="47157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00" dirty="0"/>
              <a:t>PT-13778 aprovado a 8/2022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74ADAF-F57C-4E1C-82D4-9ABB22D8E8AA}"/>
              </a:ext>
            </a:extLst>
          </p:cNvPr>
          <p:cNvSpPr txBox="1"/>
          <p:nvPr/>
        </p:nvSpPr>
        <p:spPr>
          <a:xfrm>
            <a:off x="810026" y="5883822"/>
            <a:ext cx="629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>
                    <a:lumMod val="50000"/>
                  </a:schemeClr>
                </a:solidFill>
              </a:rPr>
              <a:t>Fernando Guedes</a:t>
            </a:r>
          </a:p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fernando.t.guedes@gmail.com</a:t>
            </a:r>
          </a:p>
        </p:txBody>
      </p:sp>
    </p:spTree>
    <p:extLst>
      <p:ext uri="{BB962C8B-B14F-4D97-AF65-F5344CB8AC3E}">
        <p14:creationId xmlns:p14="http://schemas.microsoft.com/office/powerpoint/2010/main" val="31987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558878"/>
            <a:ext cx="835242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Em 2008 pela primeira vez um enxerto de traqueia foi implantado num paciente com estenose traqueal pós tuberculose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Depois disso 9 casos de enxertos traqueais foram publicados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Vários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casos de transplante traqueal foram reportados entre 2012 e 2014, mas neste caso foram retratados por má prática</a:t>
            </a:r>
          </a:p>
        </p:txBody>
      </p:sp>
    </p:spTree>
    <p:extLst>
      <p:ext uri="{BB962C8B-B14F-4D97-AF65-F5344CB8AC3E}">
        <p14:creationId xmlns:p14="http://schemas.microsoft.com/office/powerpoint/2010/main" val="407410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Limitações da descelularização:</a:t>
            </a:r>
          </a:p>
          <a:p>
            <a:pPr marL="2343150" lvl="4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Dador</a:t>
            </a:r>
          </a:p>
          <a:p>
            <a:pPr marL="2343150" lvl="4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Processo longo e com risco de contaminação</a:t>
            </a:r>
          </a:p>
          <a:p>
            <a:pPr marL="2343150" lvl="4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Riso imunogénico</a:t>
            </a:r>
          </a:p>
          <a:p>
            <a:pPr marL="2343150" lvl="4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Vascularização</a:t>
            </a:r>
          </a:p>
        </p:txBody>
      </p:sp>
    </p:spTree>
    <p:extLst>
      <p:ext uri="{BB962C8B-B14F-4D97-AF65-F5344CB8AC3E}">
        <p14:creationId xmlns:p14="http://schemas.microsoft.com/office/powerpoint/2010/main" val="420019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 e impressão 3D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Moldes sintéticos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Polímeros biodegradáveis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Não tóxicos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Fáceis de fabricar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Não comportam questões éticas no seu fabrico</a:t>
            </a:r>
          </a:p>
        </p:txBody>
      </p:sp>
    </p:spTree>
    <p:extLst>
      <p:ext uri="{BB962C8B-B14F-4D97-AF65-F5344CB8AC3E}">
        <p14:creationId xmlns:p14="http://schemas.microsoft.com/office/powerpoint/2010/main" val="384688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 e impressão 3D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604033"/>
            <a:ext cx="835242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Vantagens: 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São personalizados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Características como porosidade ou consistência podem ser determinados</a:t>
            </a:r>
          </a:p>
          <a:p>
            <a:pPr lvl="2">
              <a:lnSpc>
                <a:spcPct val="150000"/>
              </a:lnSpc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...mas a adesão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celular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parecer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menor do que nos biológicos</a:t>
            </a:r>
          </a:p>
        </p:txBody>
      </p:sp>
    </p:spTree>
    <p:extLst>
      <p:ext uri="{BB962C8B-B14F-4D97-AF65-F5344CB8AC3E}">
        <p14:creationId xmlns:p14="http://schemas.microsoft.com/office/powerpoint/2010/main" val="329123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 e impressão 3D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1" y="1413828"/>
            <a:ext cx="8352429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Exemplos de polímeros: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Polydioxanone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Ácido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Polilactico</a:t>
            </a:r>
            <a:endParaRPr lang="en-U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Ácido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poliglicolico</a:t>
            </a:r>
            <a:endParaRPr lang="en-U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Polycaprolactona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Polyurethano</a:t>
            </a:r>
            <a:endParaRPr lang="en-U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Polyamida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1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 e impressão 3D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Não existe consenso quanto ao biomaterial ideal para suporte no caso da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regeneração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traqueal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Dados publicados são inconsistentes e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difíceis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de comparar</a:t>
            </a:r>
          </a:p>
        </p:txBody>
      </p:sp>
    </p:spTree>
    <p:extLst>
      <p:ext uri="{BB962C8B-B14F-4D97-AF65-F5344CB8AC3E}">
        <p14:creationId xmlns:p14="http://schemas.microsoft.com/office/powerpoint/2010/main" val="423968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Stents e impressão 3D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336222"/>
            <a:ext cx="8352429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Moldes são fabricados através de impressoras 3D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Vantagens de moldes 3D têm vantagens demonstradas sobre a monocamada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Additive manyfactoring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Impressão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sob 2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perspectivas</a:t>
            </a:r>
            <a:endParaRPr lang="en-U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Biomateriais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para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implante</a:t>
            </a:r>
            <a:endParaRPr lang="en-U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Biomateriais</a:t>
            </a: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para </a:t>
            </a:r>
            <a:r>
              <a:rPr lang="en-U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moldes</a:t>
            </a: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4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Mesenchimal stem cells(MSCs)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97176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As principais células utilizadas na ET da traqueia são: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MSCs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Células hematopoiéticas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Células epiteliais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Condrócitos</a:t>
            </a:r>
          </a:p>
        </p:txBody>
      </p:sp>
    </p:spTree>
    <p:extLst>
      <p:ext uri="{BB962C8B-B14F-4D97-AF65-F5344CB8AC3E}">
        <p14:creationId xmlns:p14="http://schemas.microsoft.com/office/powerpoint/2010/main" val="151014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Mesenchimal stem cells(MSCs)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MSCs podem ser obtidas a partir de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Corsão umbilical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Polpa dentária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Medula óssea</a:t>
            </a:r>
          </a:p>
          <a:p>
            <a:pPr marL="971550" lvl="1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Líquido amniótico</a:t>
            </a:r>
          </a:p>
        </p:txBody>
      </p:sp>
    </p:spTree>
    <p:extLst>
      <p:ext uri="{BB962C8B-B14F-4D97-AF65-F5344CB8AC3E}">
        <p14:creationId xmlns:p14="http://schemas.microsoft.com/office/powerpoint/2010/main" val="372946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Mesenchimal stem cells(MSCs)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722987" y="1513722"/>
            <a:ext cx="9535663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Inicialmente estudadas e utilizadas pelo seu potencial regenerativo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Desempenham papel imunomodulador e anti-inflamatório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Os factores tróficos produzidos pelas MSCs promovem a angiogénese, inibem a formação de cicatrizes, promovem a remodelação da matriz extra-celular e estimulam a sequência de regeneração normal dos tecidos</a:t>
            </a:r>
          </a:p>
        </p:txBody>
      </p:sp>
    </p:spTree>
    <p:extLst>
      <p:ext uri="{BB962C8B-B14F-4D97-AF65-F5344CB8AC3E}">
        <p14:creationId xmlns:p14="http://schemas.microsoft.com/office/powerpoint/2010/main" val="166173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Tópicos / Objectivos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Patologia da via aérea central</a:t>
            </a:r>
            <a:endParaRPr lang="en-CH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O papel da Medicina Regenerativa e Engenharia de Tecidos</a:t>
            </a:r>
            <a:endParaRPr lang="en-CH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Stents da via aérea central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Células Estaminais Mesenquimatosas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Novas perspectivas terapêuticas</a:t>
            </a: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88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perspectivas terapeuticas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278125" y="1829810"/>
            <a:ext cx="10040035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Os recentes avanços terapêuticos colocam a medicina regenerativa num dos campos da ciência que podem revolucionar a ciência no séc. XXI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Interesses científicos, públicos e comerciais perfilam-se com interessados em áreas até agora inacessíveis como as doenças degenerativas crónicas, metabólicas ou cardiovasculares</a:t>
            </a:r>
          </a:p>
        </p:txBody>
      </p:sp>
    </p:spTree>
    <p:extLst>
      <p:ext uri="{BB962C8B-B14F-4D97-AF65-F5344CB8AC3E}">
        <p14:creationId xmlns:p14="http://schemas.microsoft.com/office/powerpoint/2010/main" val="86829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perspectivas terapeuticas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749469"/>
            <a:ext cx="835242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O investimento nas terapias celulares e genéticas  aumentou cerca de 50 biliões de dólares entre 2013 e 2020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EMA e FDA clarificaram as diferentes abordagens terapêuticas  como modalidades distintas, desde terapias celulares, terapias genéticas, transplante tecidos e biodispositivos</a:t>
            </a:r>
          </a:p>
        </p:txBody>
      </p:sp>
    </p:spTree>
    <p:extLst>
      <p:ext uri="{BB962C8B-B14F-4D97-AF65-F5344CB8AC3E}">
        <p14:creationId xmlns:p14="http://schemas.microsoft.com/office/powerpoint/2010/main" val="150081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perspectivas terapeuticas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576232" y="1570167"/>
            <a:ext cx="9769101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A urgência de novas respostas e o entusiasmo levaram a que alguns resultados equívocos levantassem controvérsia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A falta de legislação até muito recentemente levou a que a terapêutica baseada na medicina regenerativa fosse usada sem a devida aprovação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>
                <a:solidFill>
                  <a:srgbClr val="394E5C"/>
                </a:solidFill>
                <a:latin typeface="Avenir Roman" panose="02000503020000020003" pitchFamily="2" charset="0"/>
              </a:rPr>
              <a:t>As expectativas elevadas levam a terapias experimentais sejam utilizadas como tratamentos compassivo.</a:t>
            </a:r>
          </a:p>
        </p:txBody>
      </p:sp>
    </p:spTree>
    <p:extLst>
      <p:ext uri="{BB962C8B-B14F-4D97-AF65-F5344CB8AC3E}">
        <p14:creationId xmlns:p14="http://schemas.microsoft.com/office/powerpoint/2010/main" val="309599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perspectivas terapeuticas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919785" y="1581455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Uma nova geração de stents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Biodegradáveis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Citocompativeis</a:t>
            </a: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e biocompatíveis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Personalizados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Competentes para </a:t>
            </a:r>
            <a:r>
              <a:rPr lang="pt-PT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seeding</a:t>
            </a: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3D de </a:t>
            </a:r>
            <a:r>
              <a:rPr lang="pt-PT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MSCs</a:t>
            </a:r>
            <a:endParaRPr lang="pt-PT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1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perspectivas terapeuticas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Legislação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Software friendly que coloque em comunicação directa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clínicos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e empresas de Impressão 3D para medicina totalmente personalizada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7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Bibliográficas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010093" y="1773892"/>
            <a:ext cx="9212077" cy="550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Biscaia, S., et al. (2022). "3D Printed Poly ("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International Journal of Molecular Sciences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23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(4): 2318.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srgbClr val="394E5C"/>
                </a:solidFill>
                <a:latin typeface="Avenir Roman" panose="02000503020000020003" pitchFamily="2" charset="0"/>
              </a:rPr>
              <a:t>Gärtner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, A., et al. (2012). "Use of poly (DL-lactide-</a:t>
            </a:r>
            <a:r>
              <a:rPr lang="el-GR" sz="1100" dirty="0">
                <a:solidFill>
                  <a:srgbClr val="394E5C"/>
                </a:solidFill>
                <a:latin typeface="Avenir Roman" panose="02000503020000020003" pitchFamily="2" charset="0"/>
              </a:rPr>
              <a:t>ε-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caprolactone) membranes and mesenchymal stem cells from the Wharton's jelly of the umbilical cord for promoting nerve regeneration in axonotmesis: in vitro and in vivo analysis."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Differentiation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84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(5): 355-365.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Liu, S., et al. (2020). "Mesenchymal stem cells as a potential therapy for COVID-19."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Stem Cell Research &amp; Therapy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11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(1): 1-4.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srgbClr val="394E5C"/>
                </a:solidFill>
                <a:latin typeface="Avenir Roman" panose="02000503020000020003" pitchFamily="2" charset="0"/>
              </a:rPr>
              <a:t>Walles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, T. (2004). "Bioartificial tracheal grafts: can tissue engineering keep its promise?"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Expert Review of Medical Devices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1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(2): 241-250.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srgbClr val="394E5C"/>
                </a:solidFill>
                <a:latin typeface="Avenir Roman" panose="02000503020000020003" pitchFamily="2" charset="0"/>
              </a:rPr>
              <a:t>Atluri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, S., et al. (2020). "Expanded umbilical cord mesenchymal stem cells (UC-MSCs) as a therapeutic strategy in managing critically ill COVID-19 patients: the case for compassionate use."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Pain physician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23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(2): E71.	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Siddiqi, S., et al. (2017). "Tissue engineering of the trachea: what is the Hold-up."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MOJ Cell Sci Rep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4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(1): 00076.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srgbClr val="394E5C"/>
                </a:solidFill>
                <a:latin typeface="Avenir Roman" panose="02000503020000020003" pitchFamily="2" charset="0"/>
              </a:rPr>
              <a:t>Jungebluth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, P., et al. (2012). "Tissue‐engineered airway: a regenerative solution."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Clinical Pharmacology &amp; Therapeutics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91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(1): 81-93.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Maughan, E. F., et al. (2017). "Autologous cell seeding in tracheal tissue engineering."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Current stem cell reports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3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(4): 279-289.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Damiano, G., et al. (2021). "Current strategies for tracheal replacement: a review."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Life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11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(7): 618.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Han, Y., et al. (2019). "Mesenchymal stem cells for regenerative medicine." </a:t>
            </a:r>
            <a:r>
              <a:rPr lang="en-US" sz="1100" u="sng" dirty="0">
                <a:solidFill>
                  <a:srgbClr val="394E5C"/>
                </a:solidFill>
                <a:latin typeface="Avenir Roman" panose="02000503020000020003" pitchFamily="2" charset="0"/>
              </a:rPr>
              <a:t>Cells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en-US" sz="1100" b="1" dirty="0">
                <a:solidFill>
                  <a:srgbClr val="394E5C"/>
                </a:solidFill>
                <a:latin typeface="Avenir Roman" panose="02000503020000020003" pitchFamily="2" charset="0"/>
              </a:rPr>
              <a:t>8</a:t>
            </a: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(8): 886.</a:t>
            </a:r>
          </a:p>
          <a:p>
            <a:pPr>
              <a:lnSpc>
                <a:spcPct val="150000"/>
              </a:lnSpc>
              <a:defRPr/>
            </a:pPr>
            <a:r>
              <a:rPr lang="en-US" sz="1100">
                <a:solidFill>
                  <a:srgbClr val="394E5C"/>
                </a:solidFill>
                <a:latin typeface="Avenir Roman" panose="02000503020000020003" pitchFamily="2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en-US" sz="1100" dirty="0">
                <a:solidFill>
                  <a:srgbClr val="394E5C"/>
                </a:solidFill>
                <a:latin typeface="Avenir Roman" panose="02000503020000020003" pitchFamily="2" charset="0"/>
              </a:rPr>
              <a:t>	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1100" b="1" dirty="0">
              <a:solidFill>
                <a:srgbClr val="394E5C"/>
              </a:solidFill>
              <a:latin typeface="Avenir Roman" panose="02000503020000020003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	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b="1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Patologia da via aérea central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 patologia da via aérea central inclui traqueia, carina e brônquios principais direito e esquerdo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 cirurgia da via aérea central tem vindo a aumentar nos últimos anos pelo aumento da incidência do cancro do pulmão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Cirurgia complexa</a:t>
            </a:r>
            <a:endParaRPr lang="en-CH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1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No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último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século a medicina sofreu profundas alterações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O foco deixou de estar nas doenças agudas e o foco mudou progressivamente para as doenças crónicas e degenerativas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Evolução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da Medicina Regenerativa – combina os conceitos da medicina tradicional com avanços revolucionários da biotecnologia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Tem como principal função reparar, regenerar e substituir células, tecidos ou órgãos lesados, usando celulas autólogas ou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alogénicas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, matrix e sinalização celular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O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princípio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básico é fabricar um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molde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biocompatível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que suporte o crescimento e diferenciação de células receptoras de forma a criar um neo-órgão funcionante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7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1" y="1414328"/>
            <a:ext cx="835242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Para o sucesso é necessário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Molde ou matriz natural ou sintético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Células autólogas ou alogénicas</a:t>
            </a:r>
          </a:p>
          <a:p>
            <a:pPr marL="1428750" lvl="2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Ambiente que mimitize o fisiológico</a:t>
            </a:r>
          </a:p>
          <a:p>
            <a:pPr lvl="2">
              <a:lnSpc>
                <a:spcPct val="150000"/>
              </a:lnSpc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6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1" y="1414328"/>
            <a:ext cx="8352429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A via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aérea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central e particularmente a traqueia foram considerados um “bom órgão inicial”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Molde Ideal para a transplantação traqueal deverá ter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características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Conferir suporte mecânico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Promover crescimento celular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Promver proliferação e diferenciação celular</a:t>
            </a:r>
          </a:p>
          <a:p>
            <a:pPr marL="1885950" lvl="3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Promover neovascularização</a:t>
            </a:r>
          </a:p>
          <a:p>
            <a:pPr marL="2800350" lvl="5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Descelularização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Moldes sintéticos</a:t>
            </a:r>
          </a:p>
        </p:txBody>
      </p:sp>
    </p:spTree>
    <p:extLst>
      <p:ext uri="{BB962C8B-B14F-4D97-AF65-F5344CB8AC3E}">
        <p14:creationId xmlns:p14="http://schemas.microsoft.com/office/powerpoint/2010/main" val="151758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47FC27F-4051-4828-B5E2-97CEBE1C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13FE-A45E-A249-ADE1-60347D4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25" y="297294"/>
            <a:ext cx="9535663" cy="694418"/>
          </a:xfrm>
        </p:spPr>
        <p:txBody>
          <a:bodyPr>
            <a:norm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Regenerativa – a terra prometida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505AB-08F9-4143-BB87-E7F8CB8C438D}"/>
              </a:ext>
            </a:extLst>
          </p:cNvPr>
          <p:cNvSpPr txBox="1"/>
          <p:nvPr/>
        </p:nvSpPr>
        <p:spPr>
          <a:xfrm>
            <a:off x="1869743" y="1965278"/>
            <a:ext cx="835242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Descelularização significa remoção de todas as células e componentes passiveis de provocar alorejeição.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Métodos físicos, químicos e mecânicos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Pressupõe a preservação da matriz bem como a capacidade de </a:t>
            </a:r>
            <a:r>
              <a:rPr lang="ca-ES" sz="2400" dirty="0" err="1">
                <a:solidFill>
                  <a:srgbClr val="394E5C"/>
                </a:solidFill>
                <a:latin typeface="Avenir Roman" panose="02000503020000020003" pitchFamily="2" charset="0"/>
              </a:rPr>
              <a:t>sinalização</a:t>
            </a:r>
            <a:r>
              <a:rPr lang="ca-ES" sz="2400" dirty="0">
                <a:solidFill>
                  <a:srgbClr val="394E5C"/>
                </a:solidFill>
                <a:latin typeface="Avenir Roman" panose="02000503020000020003" pitchFamily="2" charset="0"/>
              </a:rPr>
              <a:t> celular</a:t>
            </a:r>
          </a:p>
          <a:p>
            <a:pPr>
              <a:lnSpc>
                <a:spcPct val="150000"/>
              </a:lnSpc>
              <a:defRPr/>
            </a:pPr>
            <a:endParaRPr lang="ca-ES" sz="2400" dirty="0">
              <a:solidFill>
                <a:srgbClr val="394E5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24838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 2019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drid 2019_invert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1313</Words>
  <Application>Microsoft Office PowerPoint</Application>
  <PresentationFormat>Widescreen</PresentationFormat>
  <Paragraphs>169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Avenir</vt:lpstr>
      <vt:lpstr>Avenir Book</vt:lpstr>
      <vt:lpstr>Avenir Light</vt:lpstr>
      <vt:lpstr>Avenir Roman</vt:lpstr>
      <vt:lpstr>Calibri</vt:lpstr>
      <vt:lpstr>Lucida Sans</vt:lpstr>
      <vt:lpstr>Wingdings</vt:lpstr>
      <vt:lpstr>Madrid 2019 </vt:lpstr>
      <vt:lpstr>Madrid 2019_inverted</vt:lpstr>
      <vt:lpstr>PowerPoint Presentation</vt:lpstr>
      <vt:lpstr>Tópicos / Objectivos</vt:lpstr>
      <vt:lpstr>Patologia da via aérea central</vt:lpstr>
      <vt:lpstr>Medicina Regenerativa – a terra prometida</vt:lpstr>
      <vt:lpstr>Medicina Regenerativa – a terra prometida</vt:lpstr>
      <vt:lpstr>Medicina Regenerativa – a terra prometida</vt:lpstr>
      <vt:lpstr>Medicina Regenerativa – a terra prometida</vt:lpstr>
      <vt:lpstr>Medicina Regenerativa – a terra prometida</vt:lpstr>
      <vt:lpstr>Medicina Regenerativa – a terra prometida</vt:lpstr>
      <vt:lpstr>Medicina Regenerativa – a terra prometida</vt:lpstr>
      <vt:lpstr>Medicina Regenerativa – a terra prometida</vt:lpstr>
      <vt:lpstr>Stents e impressão 3D</vt:lpstr>
      <vt:lpstr>Stents e impressão 3D</vt:lpstr>
      <vt:lpstr>Stents e impressão 3D</vt:lpstr>
      <vt:lpstr>Stents e impressão 3D</vt:lpstr>
      <vt:lpstr>Stents e impressão 3D</vt:lpstr>
      <vt:lpstr>Mesenchimal stem cells(MSCs)</vt:lpstr>
      <vt:lpstr>Mesenchimal stem cells(MSCs)</vt:lpstr>
      <vt:lpstr>Mesenchimal stem cells(MSCs)</vt:lpstr>
      <vt:lpstr>Novas perspectivas terapeuticas</vt:lpstr>
      <vt:lpstr>Novas perspectivas terapeuticas</vt:lpstr>
      <vt:lpstr>Novas perspectivas terapeuticas</vt:lpstr>
      <vt:lpstr>Novas perspectivas terapeuticas</vt:lpstr>
      <vt:lpstr>Novas perspectivas terapeuticas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Kubilius</dc:creator>
  <cp:lastModifiedBy>Pinto, Carla</cp:lastModifiedBy>
  <cp:revision>54</cp:revision>
  <dcterms:created xsi:type="dcterms:W3CDTF">2018-08-21T12:57:47Z</dcterms:created>
  <dcterms:modified xsi:type="dcterms:W3CDTF">2022-08-25T13:21:09Z</dcterms:modified>
</cp:coreProperties>
</file>